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6.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0.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32.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9"/>
  </p:notesMasterIdLst>
  <p:sldIdLst>
    <p:sldId id="260" r:id="rId2"/>
    <p:sldId id="400" r:id="rId3"/>
    <p:sldId id="266" r:id="rId4"/>
    <p:sldId id="276" r:id="rId5"/>
    <p:sldId id="277" r:id="rId6"/>
    <p:sldId id="367" r:id="rId7"/>
    <p:sldId id="366" r:id="rId8"/>
    <p:sldId id="278" r:id="rId9"/>
    <p:sldId id="279" r:id="rId10"/>
    <p:sldId id="280" r:id="rId11"/>
    <p:sldId id="297" r:id="rId12"/>
    <p:sldId id="281" r:id="rId13"/>
    <p:sldId id="282" r:id="rId14"/>
    <p:sldId id="369" r:id="rId15"/>
    <p:sldId id="285" r:id="rId16"/>
    <p:sldId id="286" r:id="rId17"/>
    <p:sldId id="356" r:id="rId18"/>
    <p:sldId id="288" r:id="rId19"/>
    <p:sldId id="291" r:id="rId20"/>
    <p:sldId id="290" r:id="rId21"/>
    <p:sldId id="360" r:id="rId22"/>
    <p:sldId id="362" r:id="rId23"/>
    <p:sldId id="289" r:id="rId24"/>
    <p:sldId id="358" r:id="rId25"/>
    <p:sldId id="359" r:id="rId26"/>
    <p:sldId id="295" r:id="rId27"/>
    <p:sldId id="370" r:id="rId28"/>
    <p:sldId id="401" r:id="rId29"/>
    <p:sldId id="296" r:id="rId30"/>
    <p:sldId id="294" r:id="rId31"/>
    <p:sldId id="363" r:id="rId32"/>
    <p:sldId id="361" r:id="rId33"/>
    <p:sldId id="304" r:id="rId34"/>
    <p:sldId id="342" r:id="rId35"/>
    <p:sldId id="368" r:id="rId36"/>
    <p:sldId id="283" r:id="rId37"/>
    <p:sldId id="284"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Helvetica Neue Light" panose="02000403000000020004"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C24"/>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41"/>
    <p:restoredTop sz="82585"/>
  </p:normalViewPr>
  <p:slideViewPr>
    <p:cSldViewPr snapToGrid="0">
      <p:cViewPr varScale="1">
        <p:scale>
          <a:sx n="105" d="100"/>
          <a:sy n="105" d="100"/>
        </p:scale>
        <p:origin x="736"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Null_(SQL)" TargetMode="External"/><Relationship Id="rId3" Type="http://schemas.openxmlformats.org/officeDocument/2006/relationships/hyperlink" Target="https://en.wikipedia.org/wiki/Relational_database_management_system" TargetMode="External"/><Relationship Id="rId7" Type="http://schemas.openxmlformats.org/officeDocument/2006/relationships/hyperlink" Target="https://en.wikipedia.org/wiki/Scalar_(computin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SQL:2003" TargetMode="External"/><Relationship Id="rId5" Type="http://schemas.openxmlformats.org/officeDocument/2006/relationships/hyperlink" Target="https://en.wikipedia.org/wiki/SQL" TargetMode="External"/><Relationship Id="rId4" Type="http://schemas.openxmlformats.org/officeDocument/2006/relationships/hyperlink" Target="https://en.wikipedia.org/wiki/Database_serve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pieces of data are stored in log files as the system might not know what is the most important.  </a:t>
            </a:r>
          </a:p>
          <a:p>
            <a:endParaRPr lang="en-US" dirty="0"/>
          </a:p>
          <a:p>
            <a:r>
              <a:rPr lang="en-US" dirty="0"/>
              <a:t>Talk about gaming data – designing projects</a:t>
            </a:r>
          </a:p>
          <a:p>
            <a:endParaRPr lang="en-US" dirty="0"/>
          </a:p>
          <a:p>
            <a:r>
              <a:rPr lang="en-US" dirty="0"/>
              <a:t>Worth mentioning that they are NEVER to be deployed to </a:t>
            </a:r>
            <a:r>
              <a:rPr lang="en-US" dirty="0" err="1"/>
              <a:t>github</a:t>
            </a:r>
            <a:r>
              <a:rPr lang="en-US" dirty="0"/>
              <a:t> and that they need to use .</a:t>
            </a:r>
            <a:r>
              <a:rPr lang="en-US" dirty="0" err="1"/>
              <a:t>gitignore</a:t>
            </a:r>
            <a:r>
              <a:rPr lang="en-US" dirty="0"/>
              <a:t> to make sure that</a:t>
            </a:r>
          </a:p>
          <a:p>
            <a:r>
              <a:rPr lang="en-US" dirty="0"/>
              <a:t>passwords don't end up in a git repo (as all history is saved). Maybe suggest a password manager?(</a:t>
            </a:r>
            <a:r>
              <a:rPr lang="en-US" dirty="0" err="1"/>
              <a:t>Onepass</a:t>
            </a:r>
            <a:r>
              <a:rPr lang="en-US" dirty="0"/>
              <a:t>, </a:t>
            </a:r>
            <a:r>
              <a:rPr lang="en-US" dirty="0" err="1"/>
              <a:t>lastpass</a:t>
            </a:r>
            <a:r>
              <a:rPr lang="en-US" dirty="0"/>
              <a:t>, </a:t>
            </a:r>
            <a:r>
              <a:rPr lang="en-US" dirty="0" err="1"/>
              <a:t>etc</a:t>
            </a:r>
            <a:r>
              <a:rPr lang="en-US" dirty="0"/>
              <a:t>)</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638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most common data from 3</a:t>
            </a:r>
            <a:r>
              <a:rPr lang="en-US" baseline="30000" dirty="0"/>
              <a:t>rd</a:t>
            </a:r>
            <a:r>
              <a:rPr lang="en-US" dirty="0"/>
              <a:t> party vendors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035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 lab – list out some examples of transformations and validations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665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Validations: We can talk about the simplest validation: Row count at source and target: </a:t>
            </a:r>
            <a:r>
              <a:rPr lang="en-US" dirty="0" err="1"/>
              <a:t>i.e</a:t>
            </a:r>
            <a:r>
              <a:rPr lang="en-US" dirty="0"/>
              <a:t>:</a:t>
            </a:r>
          </a:p>
          <a:p>
            <a:r>
              <a:rPr lang="en-US" dirty="0"/>
              <a:t>COUNT(*) on however many rows we are expecting.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046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(UDF) is a function provided by the user of a program or environment, in a context where the usual assumption is that functions are built into the program or environment</a:t>
            </a:r>
          </a:p>
          <a:p>
            <a:endParaRPr lang="en-US" dirty="0"/>
          </a:p>
          <a:p>
            <a:r>
              <a:rPr lang="en-US" sz="1200" b="0" i="0" u="none" strike="noStrike" cap="none" dirty="0">
                <a:solidFill>
                  <a:schemeClr val="dk1"/>
                </a:solidFill>
                <a:effectLst/>
                <a:latin typeface="Calibri"/>
                <a:ea typeface="Calibri"/>
                <a:cs typeface="Calibri"/>
                <a:sym typeface="Calibri"/>
              </a:rPr>
              <a:t>In </a:t>
            </a:r>
            <a:r>
              <a:rPr lang="en-US" sz="1200" b="0" i="0" u="none" strike="noStrike" cap="none" dirty="0">
                <a:solidFill>
                  <a:schemeClr val="dk1"/>
                </a:solidFill>
                <a:effectLst/>
                <a:latin typeface="Calibri"/>
                <a:ea typeface="Calibri"/>
                <a:cs typeface="Calibri"/>
                <a:sym typeface="Calibri"/>
                <a:hlinkClick r:id="rId3" tooltip="Relational database management system"/>
              </a:rPr>
              <a:t>relational database management systems</a:t>
            </a:r>
            <a:r>
              <a:rPr lang="en-US" sz="1200" b="0" i="0" u="none" strike="noStrike" cap="none" dirty="0">
                <a:solidFill>
                  <a:schemeClr val="dk1"/>
                </a:solidFill>
                <a:effectLst/>
                <a:latin typeface="Calibri"/>
                <a:ea typeface="Calibri"/>
                <a:cs typeface="Calibri"/>
                <a:sym typeface="Calibri"/>
              </a:rPr>
              <a:t>, a user-defined function provides a mechanism for extending the functionality of the </a:t>
            </a:r>
            <a:r>
              <a:rPr lang="en-US" sz="1200" b="0" i="0" u="none" strike="noStrike" cap="none" dirty="0">
                <a:solidFill>
                  <a:schemeClr val="dk1"/>
                </a:solidFill>
                <a:effectLst/>
                <a:latin typeface="Calibri"/>
                <a:ea typeface="Calibri"/>
                <a:cs typeface="Calibri"/>
                <a:sym typeface="Calibri"/>
                <a:hlinkClick r:id="rId4" tooltip="Database server"/>
              </a:rPr>
              <a:t>database server</a:t>
            </a:r>
            <a:r>
              <a:rPr lang="en-US" sz="1200" b="0" i="0" u="none" strike="noStrike" cap="none" dirty="0">
                <a:solidFill>
                  <a:schemeClr val="dk1"/>
                </a:solidFill>
                <a:effectLst/>
                <a:latin typeface="Calibri"/>
                <a:ea typeface="Calibri"/>
                <a:cs typeface="Calibri"/>
                <a:sym typeface="Calibri"/>
              </a:rPr>
              <a:t> by adding a function, that can be evaluated in standard query language (usually </a:t>
            </a:r>
            <a:r>
              <a:rPr lang="en-US" sz="1200" b="0" i="0" u="none" strike="noStrike" cap="none" dirty="0">
                <a:solidFill>
                  <a:schemeClr val="dk1"/>
                </a:solidFill>
                <a:effectLst/>
                <a:latin typeface="Calibri"/>
                <a:ea typeface="Calibri"/>
                <a:cs typeface="Calibri"/>
                <a:sym typeface="Calibri"/>
                <a:hlinkClick r:id="rId5" tooltip="SQL"/>
              </a:rPr>
              <a:t>SQL</a:t>
            </a:r>
            <a:r>
              <a:rPr lang="en-US" sz="1200" b="0" i="0" u="none" strike="noStrike" cap="none" dirty="0">
                <a:solidFill>
                  <a:schemeClr val="dk1"/>
                </a:solidFill>
                <a:effectLst/>
                <a:latin typeface="Calibri"/>
                <a:ea typeface="Calibri"/>
                <a:cs typeface="Calibri"/>
                <a:sym typeface="Calibri"/>
              </a:rPr>
              <a:t>) statements. The </a:t>
            </a:r>
            <a:r>
              <a:rPr lang="en-US" sz="1200" b="0" i="0" u="none" strike="noStrike" cap="none" dirty="0">
                <a:solidFill>
                  <a:schemeClr val="dk1"/>
                </a:solidFill>
                <a:effectLst/>
                <a:latin typeface="Calibri"/>
                <a:ea typeface="Calibri"/>
                <a:cs typeface="Calibri"/>
                <a:sym typeface="Calibri"/>
                <a:hlinkClick r:id="rId6" tooltip="SQL:2003"/>
              </a:rPr>
              <a:t>SQL</a:t>
            </a:r>
            <a:r>
              <a:rPr lang="en-US" sz="1200" b="0" i="0" u="none" strike="noStrike" cap="none" dirty="0">
                <a:solidFill>
                  <a:schemeClr val="dk1"/>
                </a:solidFill>
                <a:effectLst/>
                <a:latin typeface="Calibri"/>
                <a:ea typeface="Calibri"/>
                <a:cs typeface="Calibri"/>
                <a:sym typeface="Calibri"/>
              </a:rPr>
              <a:t> standard distinguishes between </a:t>
            </a:r>
            <a:r>
              <a:rPr lang="en-US" sz="1200" b="0" i="0" u="none" strike="noStrike" cap="none" dirty="0">
                <a:solidFill>
                  <a:schemeClr val="dk1"/>
                </a:solidFill>
                <a:effectLst/>
                <a:latin typeface="Calibri"/>
                <a:ea typeface="Calibri"/>
                <a:cs typeface="Calibri"/>
                <a:sym typeface="Calibri"/>
                <a:hlinkClick r:id="rId7" tooltip="Scalar (computing)"/>
              </a:rPr>
              <a:t>scalar</a:t>
            </a:r>
            <a:r>
              <a:rPr lang="en-US" sz="1200" b="0" i="0" u="none" strike="noStrike" cap="none" dirty="0">
                <a:solidFill>
                  <a:schemeClr val="dk1"/>
                </a:solidFill>
                <a:effectLst/>
                <a:latin typeface="Calibri"/>
                <a:ea typeface="Calibri"/>
                <a:cs typeface="Calibri"/>
                <a:sym typeface="Calibri"/>
              </a:rPr>
              <a:t> and table functions. A scalar function returns only a single value (or </a:t>
            </a:r>
            <a:r>
              <a:rPr lang="en-US" sz="1200" b="0" i="0" u="none" strike="noStrike" cap="none" dirty="0">
                <a:solidFill>
                  <a:schemeClr val="dk1"/>
                </a:solidFill>
                <a:effectLst/>
                <a:latin typeface="Calibri"/>
                <a:ea typeface="Calibri"/>
                <a:cs typeface="Calibri"/>
                <a:sym typeface="Calibri"/>
                <a:hlinkClick r:id="rId8" tooltip="Null (SQL)"/>
              </a:rPr>
              <a:t>NULL</a:t>
            </a:r>
            <a:r>
              <a:rPr lang="en-US" sz="1200" b="0" i="0" u="none" strike="noStrike" cap="none" dirty="0">
                <a:solidFill>
                  <a:schemeClr val="dk1"/>
                </a:solidFill>
                <a:effectLst/>
                <a:latin typeface="Calibri"/>
                <a:ea typeface="Calibri"/>
                <a:cs typeface="Calibri"/>
                <a:sym typeface="Calibri"/>
              </a:rPr>
              <a:t>), whereas a table function returns a (relational) table comprising zero or more rows, each row with one or more columns.</a:t>
            </a:r>
          </a:p>
          <a:p>
            <a:r>
              <a:rPr lang="en-US" sz="1200" b="0" i="0" u="none" strike="noStrike" cap="none" dirty="0">
                <a:solidFill>
                  <a:schemeClr val="dk1"/>
                </a:solidFill>
                <a:effectLst/>
                <a:latin typeface="Calibri"/>
                <a:ea typeface="Calibri"/>
                <a:cs typeface="Calibri"/>
                <a:sym typeface="Calibri"/>
              </a:rPr>
              <a:t>User-defined functions in SQL are declared using the CREATE FUNCTION statement. For example, a function that converts Celsius to Fahrenheit might be declared like this: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Snowflake supports UDFs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804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marL="228600" lvl="0" indent="0">
              <a:buFont typeface="+mj-lt"/>
              <a:buNone/>
            </a:pPr>
            <a:r>
              <a:rPr lang="en-US" sz="1200" b="0" i="0" u="none" strike="noStrike" cap="none" dirty="0">
                <a:solidFill>
                  <a:schemeClr val="dk1"/>
                </a:solidFill>
                <a:effectLst/>
                <a:latin typeface="Calibri"/>
                <a:ea typeface="Calibri"/>
                <a:cs typeface="Calibri"/>
                <a:sym typeface="Calibri"/>
              </a:rPr>
              <a:t>6. 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1-2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How does snowflake handle this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INDEX Loading: Might be worth including a note on why indexes can bite you (</a:t>
            </a:r>
            <a:r>
              <a:rPr lang="en-US" sz="1200" b="0" i="0" u="none" strike="noStrike" cap="none" dirty="0" err="1">
                <a:solidFill>
                  <a:schemeClr val="dk1"/>
                </a:solidFill>
                <a:effectLst/>
                <a:latin typeface="Calibri"/>
                <a:cs typeface="Calibri"/>
                <a:sym typeface="Calibri"/>
              </a:rPr>
              <a:t>i.e</a:t>
            </a:r>
            <a:r>
              <a:rPr lang="en-US" sz="1200" b="0" i="0" u="none" strike="noStrike" cap="none" dirty="0">
                <a:solidFill>
                  <a:schemeClr val="dk1"/>
                </a:solidFill>
                <a:effectLst/>
                <a:latin typeface="Calibri"/>
                <a:cs typeface="Calibri"/>
                <a:sym typeface="Calibri"/>
              </a:rPr>
              <a:t>: if you index every row you will</a:t>
            </a:r>
          </a:p>
          <a:p>
            <a:r>
              <a:rPr lang="en-US" sz="1200" b="0" i="0" u="none" strike="noStrike" cap="none" dirty="0">
                <a:solidFill>
                  <a:schemeClr val="dk1"/>
                </a:solidFill>
                <a:effectLst/>
                <a:latin typeface="Calibri"/>
                <a:cs typeface="Calibri"/>
                <a:sym typeface="Calibri"/>
              </a:rPr>
              <a:t>WRECK your insert/update but SELECT will be very fast)</a:t>
            </a:r>
          </a:p>
          <a:p>
            <a:endParaRPr lang="en-US" sz="1200" b="0" i="0" u="none" strike="noStrike" cap="none" dirty="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cap="none" dirty="0">
                <a:solidFill>
                  <a:schemeClr val="dk1"/>
                </a:solidFill>
                <a:effectLst/>
                <a:latin typeface="Calibri"/>
                <a:ea typeface="Calibri"/>
                <a:cs typeface="Calibri"/>
                <a:sym typeface="Calibri"/>
              </a:rPr>
              <a:t>Kimball vs </a:t>
            </a:r>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in data warehouse architecture</a:t>
            </a:r>
          </a:p>
          <a:p>
            <a:pPr fontAlgn="base"/>
            <a:r>
              <a:rPr lang="en-US" sz="1200" b="0" i="0" u="none" strike="noStrike" cap="none" dirty="0">
                <a:solidFill>
                  <a:schemeClr val="dk1"/>
                </a:solidFill>
                <a:effectLst/>
                <a:latin typeface="Calibri"/>
                <a:ea typeface="Calibri"/>
                <a:cs typeface="Calibri"/>
                <a:sym typeface="Calibri"/>
              </a:rPr>
              <a:t>Both Kimball and </a:t>
            </a:r>
            <a:r>
              <a:rPr lang="en-US" sz="1200" b="0" i="0" u="none" strike="noStrike" cap="none" dirty="0" err="1">
                <a:solidFill>
                  <a:schemeClr val="dk1"/>
                </a:solidFill>
                <a:effectLst/>
                <a:latin typeface="Calibri"/>
                <a:ea typeface="Calibri"/>
                <a:cs typeface="Calibri"/>
                <a:sym typeface="Calibri"/>
              </a:rPr>
              <a:t>Inmon’s</a:t>
            </a:r>
            <a:r>
              <a:rPr lang="en-US" sz="1200" b="0" i="0" u="none" strike="noStrike" cap="none" dirty="0">
                <a:solidFill>
                  <a:schemeClr val="dk1"/>
                </a:solidFill>
                <a:effectLst/>
                <a:latin typeface="Calibri"/>
                <a:ea typeface="Calibri"/>
                <a:cs typeface="Calibri"/>
                <a:sym typeface="Calibri"/>
              </a:rPr>
              <a:t> architectures share a same common feature that each has a single integrated repository of atomic data. In </a:t>
            </a:r>
            <a:r>
              <a:rPr lang="en-US" sz="1200" b="0" i="0" u="none" strike="noStrike" cap="none" dirty="0" err="1">
                <a:solidFill>
                  <a:schemeClr val="dk1"/>
                </a:solidFill>
                <a:effectLst/>
                <a:latin typeface="Calibri"/>
                <a:ea typeface="Calibri"/>
                <a:cs typeface="Calibri"/>
                <a:sym typeface="Calibri"/>
              </a:rPr>
              <a:t>Inmon’s</a:t>
            </a:r>
            <a:r>
              <a:rPr lang="en-US" sz="1200" b="0" i="0" u="none" strike="noStrike" cap="none" dirty="0">
                <a:solidFill>
                  <a:schemeClr val="dk1"/>
                </a:solidFill>
                <a:effectLst/>
                <a:latin typeface="Calibri"/>
                <a:ea typeface="Calibri"/>
                <a:cs typeface="Calibri"/>
                <a:sym typeface="Calibri"/>
              </a:rPr>
              <a:t> architecture, it is called </a:t>
            </a:r>
            <a:r>
              <a:rPr lang="en-US" sz="1200" b="0" i="1" u="none" strike="noStrike" cap="none" dirty="0">
                <a:solidFill>
                  <a:schemeClr val="dk1"/>
                </a:solidFill>
                <a:effectLst/>
                <a:latin typeface="Calibri"/>
                <a:ea typeface="Calibri"/>
                <a:cs typeface="Calibri"/>
                <a:sym typeface="Calibri"/>
              </a:rPr>
              <a:t>enterprise data warehouse.</a:t>
            </a:r>
            <a:r>
              <a:rPr lang="en-US" sz="1200" b="0" i="0" u="none" strike="noStrike" cap="none" dirty="0">
                <a:solidFill>
                  <a:schemeClr val="dk1"/>
                </a:solidFill>
                <a:effectLst/>
                <a:latin typeface="Calibri"/>
                <a:ea typeface="Calibri"/>
                <a:cs typeface="Calibri"/>
                <a:sym typeface="Calibri"/>
              </a:rPr>
              <a:t> And in Kimball’s architecture, it is known as the </a:t>
            </a:r>
            <a:r>
              <a:rPr lang="en-US" sz="1200" b="0" i="1" u="none" strike="noStrike" cap="none" dirty="0">
                <a:solidFill>
                  <a:schemeClr val="dk1"/>
                </a:solidFill>
                <a:effectLst/>
                <a:latin typeface="Calibri"/>
                <a:ea typeface="Calibri"/>
                <a:cs typeface="Calibri"/>
                <a:sym typeface="Calibri"/>
              </a:rPr>
              <a:t>dimensional data warehouse</a:t>
            </a:r>
            <a:r>
              <a:rPr lang="en-US" sz="1200" b="0" i="0" u="none" strike="noStrike" cap="none" dirty="0">
                <a:solidFill>
                  <a:schemeClr val="dk1"/>
                </a:solidFill>
                <a:effectLst/>
                <a:latin typeface="Calibri"/>
                <a:ea typeface="Calibri"/>
                <a:cs typeface="Calibri"/>
                <a:sym typeface="Calibri"/>
              </a:rPr>
              <a:t>. Both architectures have an enterprise focus that supports information analysis across the organization. This approach enables to address the business requirements not only within a subject area but also across subject areas.</a:t>
            </a:r>
          </a:p>
          <a:p>
            <a:br>
              <a:rPr lang="en-US" dirty="0"/>
            </a:br>
            <a:r>
              <a:rPr lang="en-US" sz="1200" b="0" i="0" u="none" strike="noStrike" cap="none" dirty="0">
                <a:solidFill>
                  <a:schemeClr val="dk1"/>
                </a:solidFill>
                <a:effectLst/>
                <a:latin typeface="Calibri"/>
                <a:ea typeface="Calibri"/>
                <a:cs typeface="Calibri"/>
                <a:sym typeface="Calibri"/>
              </a:rPr>
              <a:t>Kimball uses the dimensional model such as star schemas or snowflakes to organize the data in </a:t>
            </a:r>
            <a:r>
              <a:rPr lang="en-US" sz="1200" b="0" i="1" u="none" strike="noStrike" cap="none" dirty="0">
                <a:solidFill>
                  <a:schemeClr val="dk1"/>
                </a:solidFill>
                <a:effectLst/>
                <a:latin typeface="Calibri"/>
                <a:ea typeface="Calibri"/>
                <a:cs typeface="Calibri"/>
                <a:sym typeface="Calibri"/>
              </a:rPr>
              <a:t>dimensional data warehouse</a:t>
            </a:r>
            <a:r>
              <a:rPr lang="en-US" sz="1200" b="0" i="0" u="none" strike="noStrike" cap="none" dirty="0">
                <a:solidFill>
                  <a:schemeClr val="dk1"/>
                </a:solidFill>
                <a:effectLst/>
                <a:latin typeface="Calibri"/>
                <a:ea typeface="Calibri"/>
                <a:cs typeface="Calibri"/>
                <a:sym typeface="Calibri"/>
              </a:rPr>
              <a:t> while </a:t>
            </a:r>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uses ER model in enterprise data warehouse. </a:t>
            </a:r>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only uses dimensional model for data marts only while Kimball uses it for all data</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err="1">
                <a:solidFill>
                  <a:schemeClr val="dk1"/>
                </a:solidFill>
                <a:effectLst/>
                <a:latin typeface="Calibri"/>
                <a:ea typeface="Calibri"/>
                <a:cs typeface="Calibri"/>
                <a:sym typeface="Calibri"/>
              </a:rPr>
              <a:t>Inmon</a:t>
            </a:r>
            <a:r>
              <a:rPr lang="en-US" sz="1200" b="0" i="0" u="none" strike="noStrike" cap="none" dirty="0">
                <a:solidFill>
                  <a:schemeClr val="dk1"/>
                </a:solidFill>
                <a:effectLst/>
                <a:latin typeface="Calibri"/>
                <a:ea typeface="Calibri"/>
                <a:cs typeface="Calibri"/>
                <a:sym typeface="Calibri"/>
              </a:rPr>
              <a:t> uses data marts as physical separation from enterprise data warehouse and they are built for departmental uses. While in Kimball’s architecture, it is unnecessary to separate the data marts from the dimensional data warehouse.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5796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make this into a white board session  or min lab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7461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date dimension is </a:t>
            </a:r>
            <a:r>
              <a:rPr lang="en-US" sz="1200" b="0" i="0" u="none" strike="noStrike" cap="none" dirty="0" err="1">
                <a:solidFill>
                  <a:schemeClr val="dk1"/>
                </a:solidFill>
                <a:effectLst/>
                <a:latin typeface="Calibri"/>
                <a:ea typeface="Calibri"/>
                <a:cs typeface="Calibri"/>
                <a:sym typeface="Calibri"/>
              </a:rPr>
              <a:t>snowflaked</a:t>
            </a:r>
            <a:r>
              <a:rPr lang="en-US" sz="1200" b="0" i="0" u="none" strike="noStrike" cap="none" dirty="0">
                <a:solidFill>
                  <a:schemeClr val="dk1"/>
                </a:solidFill>
                <a:effectLst/>
                <a:latin typeface="Calibri"/>
                <a:ea typeface="Calibri"/>
                <a:cs typeface="Calibri"/>
                <a:sym typeface="Calibri"/>
              </a:rPr>
              <a:t> into day, month, and year and a monthly aggregate is built, that existing month dimension can easily be used by the aggregate table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9052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0485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ELT is a different method of looking at the tool approach to data movement. Instead of transforming the data before it's written, ELT lets the target system to do the transformation. The data first copied to the target and then transformed in place.</a:t>
            </a:r>
          </a:p>
          <a:p>
            <a:r>
              <a:rPr lang="en-US" sz="1200" b="0" i="0" u="none" strike="noStrike" cap="none" dirty="0">
                <a:solidFill>
                  <a:schemeClr val="dk1"/>
                </a:solidFill>
                <a:effectLst/>
                <a:latin typeface="Calibri"/>
                <a:ea typeface="Calibri"/>
                <a:cs typeface="Calibri"/>
                <a:sym typeface="Calibri"/>
              </a:rPr>
              <a:t>ELT usually used with no-</a:t>
            </a:r>
            <a:r>
              <a:rPr lang="en-US" sz="1200" b="0" i="0" u="none" strike="noStrike" cap="none" dirty="0" err="1">
                <a:solidFill>
                  <a:schemeClr val="dk1"/>
                </a:solidFill>
                <a:effectLst/>
                <a:latin typeface="Calibri"/>
                <a:ea typeface="Calibri"/>
                <a:cs typeface="Calibri"/>
                <a:sym typeface="Calibri"/>
              </a:rPr>
              <a:t>Sql</a:t>
            </a:r>
            <a:r>
              <a:rPr lang="en-US" sz="1200" b="0" i="0" u="none" strike="noStrike" cap="none" dirty="0">
                <a:solidFill>
                  <a:schemeClr val="dk1"/>
                </a:solidFill>
                <a:effectLst/>
                <a:latin typeface="Calibri"/>
                <a:ea typeface="Calibri"/>
                <a:cs typeface="Calibri"/>
                <a:sym typeface="Calibri"/>
              </a:rPr>
              <a:t> databases like Hadoop cluster, data appliance or cloud installation.</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KEY DIFFERENCE</a:t>
            </a:r>
          </a:p>
          <a:p>
            <a:r>
              <a:rPr lang="en-US" sz="1200" b="0" i="0" u="none" strike="noStrike" cap="none" dirty="0">
                <a:solidFill>
                  <a:schemeClr val="dk1"/>
                </a:solidFill>
                <a:effectLst/>
                <a:latin typeface="Calibri"/>
                <a:ea typeface="Calibri"/>
                <a:cs typeface="Calibri"/>
                <a:sym typeface="Calibri"/>
              </a:rPr>
              <a:t>ETL stands for Extract, Transform and Load while ELT stands for Extract, Load, Transform.</a:t>
            </a:r>
          </a:p>
          <a:p>
            <a:r>
              <a:rPr lang="en-US" sz="1200" b="0" i="0" u="none" strike="noStrike" cap="none" dirty="0">
                <a:solidFill>
                  <a:schemeClr val="dk1"/>
                </a:solidFill>
                <a:effectLst/>
                <a:latin typeface="Calibri"/>
                <a:ea typeface="Calibri"/>
                <a:cs typeface="Calibri"/>
                <a:sym typeface="Calibri"/>
              </a:rPr>
              <a:t>ETL loads data first into the staging server and then into the target system whereas ELT loads data directly into the target system.</a:t>
            </a:r>
          </a:p>
          <a:p>
            <a:r>
              <a:rPr lang="en-US" sz="1200" b="0" i="0" u="none" strike="noStrike" cap="none" dirty="0">
                <a:solidFill>
                  <a:schemeClr val="dk1"/>
                </a:solidFill>
                <a:effectLst/>
                <a:latin typeface="Calibri"/>
                <a:ea typeface="Calibri"/>
                <a:cs typeface="Calibri"/>
                <a:sym typeface="Calibri"/>
              </a:rPr>
              <a:t>ETL model is used for on-premises, relational and structured data while ELT is used for scalable cloud structured and unstructured data sources.</a:t>
            </a:r>
          </a:p>
          <a:p>
            <a:r>
              <a:rPr lang="en-US" sz="1200" b="0" i="0" u="none" strike="noStrike" cap="none" dirty="0">
                <a:solidFill>
                  <a:schemeClr val="dk1"/>
                </a:solidFill>
                <a:effectLst/>
                <a:latin typeface="Calibri"/>
                <a:ea typeface="Calibri"/>
                <a:cs typeface="Calibri"/>
                <a:sym typeface="Calibri"/>
              </a:rPr>
              <a:t>ETL is mainly used for a small amount of data whereas ELT is used for large amounts of data.</a:t>
            </a:r>
          </a:p>
          <a:p>
            <a:r>
              <a:rPr lang="en-US" sz="1200" b="0" i="0" u="none" strike="noStrike" cap="none" dirty="0">
                <a:solidFill>
                  <a:schemeClr val="dk1"/>
                </a:solidFill>
                <a:effectLst/>
                <a:latin typeface="Calibri"/>
                <a:ea typeface="Calibri"/>
                <a:cs typeface="Calibri"/>
                <a:sym typeface="Calibri"/>
              </a:rPr>
              <a:t>ETL doesn’t provide data lake supports while ELT provides data lake support.</a:t>
            </a:r>
          </a:p>
          <a:p>
            <a:r>
              <a:rPr lang="en-US" sz="1200" b="0" i="0" u="none" strike="noStrike" cap="none" dirty="0">
                <a:solidFill>
                  <a:schemeClr val="dk1"/>
                </a:solidFill>
                <a:effectLst/>
                <a:latin typeface="Calibri"/>
                <a:ea typeface="Calibri"/>
                <a:cs typeface="Calibri"/>
                <a:sym typeface="Calibri"/>
              </a:rPr>
              <a:t>ETL is easy to implement whereas ELT requires niche skills to implement and maintain.</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Think about your data in snowflake what is the process that you all are using?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570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 </a:t>
            </a:r>
            <a:r>
              <a:rPr lang="en-US" sz="1200" b="1" i="0" u="sng" strike="noStrike" cap="none" dirty="0">
                <a:solidFill>
                  <a:schemeClr val="dk1"/>
                </a:solidFill>
                <a:effectLst/>
                <a:latin typeface="Calibri"/>
                <a:ea typeface="Calibri"/>
                <a:cs typeface="Calibri"/>
                <a:sym typeface="Calibri"/>
              </a:rPr>
              <a:t>OLTP (On-line Transaction Processing)</a:t>
            </a:r>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An example of OLTP system is ATM center. Assume that a couple has a joint account with a bank. One day both simultaneously reach different ATM centers at precisely the same time and want to withdraw total amount present in their bank account.</a:t>
            </a:r>
          </a:p>
          <a:p>
            <a:r>
              <a:rPr lang="en-US" sz="1200" b="0" i="0" u="none" strike="noStrike" cap="none" dirty="0">
                <a:solidFill>
                  <a:schemeClr val="dk1"/>
                </a:solidFill>
                <a:effectLst/>
                <a:latin typeface="Calibri"/>
                <a:ea typeface="Calibri"/>
                <a:cs typeface="Calibri"/>
                <a:sym typeface="Calibri"/>
              </a:rPr>
              <a:t>However, the person that completes authentication process first will be able to get money. In this case, OLTP system makes sure that withdrawn amount will be never more than the amount present in the bank. The key to note here is that OLTP systems are optimized for</a:t>
            </a:r>
            <a:r>
              <a:rPr lang="en-US" sz="1200" b="1" i="0" u="none" strike="noStrike" cap="none" dirty="0">
                <a:solidFill>
                  <a:schemeClr val="dk1"/>
                </a:solidFill>
                <a:effectLst/>
                <a:latin typeface="Calibri"/>
                <a:ea typeface="Calibri"/>
                <a:cs typeface="Calibri"/>
                <a:sym typeface="Calibri"/>
              </a:rPr>
              <a:t> transactional superiority instead data analysis.</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r>
              <a:rPr lang="en-US" sz="1200" b="0" i="0" u="none" strike="noStrike" cap="none" dirty="0">
                <a:solidFill>
                  <a:schemeClr val="dk1"/>
                </a:solidFill>
                <a:effectLst/>
                <a:latin typeface="Calibri"/>
                <a:ea typeface="Calibri"/>
                <a:cs typeface="Calibri"/>
                <a:sym typeface="Calibri"/>
              </a:rPr>
              <a:t>- </a:t>
            </a:r>
            <a:r>
              <a:rPr lang="en-US" sz="1200" b="1" i="0" u="sng" strike="noStrike" cap="none" dirty="0">
                <a:solidFill>
                  <a:schemeClr val="dk1"/>
                </a:solidFill>
                <a:effectLst/>
                <a:latin typeface="Calibri"/>
                <a:ea typeface="Calibri"/>
                <a:cs typeface="Calibri"/>
                <a:sym typeface="Calibri"/>
              </a:rPr>
              <a:t>OLAP (On-line Analytical Processing)</a:t>
            </a:r>
            <a:r>
              <a:rPr lang="en-US" sz="1200" b="0" i="0" u="none" strike="noStrike" cap="none" dirty="0">
                <a:solidFill>
                  <a:schemeClr val="dk1"/>
                </a:solidFill>
                <a:effectLst/>
                <a:latin typeface="Calibri"/>
                <a:ea typeface="Calibri"/>
                <a:cs typeface="Calibri"/>
                <a:sym typeface="Calibri"/>
              </a:rPr>
              <a:t>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Any Datawarehouse system is an OLAP system. Uses of OLAP are as follows</a:t>
            </a:r>
          </a:p>
          <a:p>
            <a:r>
              <a:rPr lang="en-US" sz="1200" b="0" i="0" u="none" strike="noStrike" cap="none" dirty="0">
                <a:solidFill>
                  <a:schemeClr val="dk1"/>
                </a:solidFill>
                <a:effectLst/>
                <a:latin typeface="Calibri"/>
                <a:ea typeface="Calibri"/>
                <a:cs typeface="Calibri"/>
                <a:sym typeface="Calibri"/>
              </a:rPr>
              <a:t>A company might compare their mobile phone sales in September with sales in October, then compare those results with another location which may be stored in a sperate database.</a:t>
            </a:r>
          </a:p>
          <a:p>
            <a:r>
              <a:rPr lang="en-US" sz="1200" b="0" i="0" u="none" strike="noStrike" cap="none" dirty="0">
                <a:solidFill>
                  <a:schemeClr val="dk1"/>
                </a:solidFill>
                <a:effectLst/>
                <a:latin typeface="Calibri"/>
                <a:ea typeface="Calibri"/>
                <a:cs typeface="Calibri"/>
                <a:sym typeface="Calibri"/>
              </a:rPr>
              <a:t>Amazon analyzes purchases by its customers to produce a personalized homepage with products which likely interest to their customer.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3986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7567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tool of choice is snowflake most of the coding you all will have to do is in SQL… Which is why this will be SQL heavy class once we get through the basics and fundamentals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785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tiff"/><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3"/>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Relationship - 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4" name="Picture 13" descr="A close up of a sign&#10;&#10;Description automatically generated">
            <a:extLst>
              <a:ext uri="{FF2B5EF4-FFF2-40B4-BE49-F238E27FC236}">
                <a16:creationId xmlns:a16="http://schemas.microsoft.com/office/drawing/2014/main" id="{261F89B2-0829-9C4D-ADE1-D2F1BE178554}"/>
              </a:ext>
            </a:extLst>
          </p:cNvPr>
          <p:cNvPicPr>
            <a:picLocks noChangeAspect="1"/>
          </p:cNvPicPr>
          <p:nvPr/>
        </p:nvPicPr>
        <p:blipFill>
          <a:blip r:embed="rId4"/>
          <a:stretch>
            <a:fillRect/>
          </a:stretch>
        </p:blipFill>
        <p:spPr>
          <a:xfrm>
            <a:off x="6830241" y="3942738"/>
            <a:ext cx="5219700" cy="2654300"/>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 – Semi Structured Data</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275013" y="1315016"/>
            <a:ext cx="10665795" cy="1713114"/>
          </a:xfrm>
        </p:spPr>
        <p:txBody>
          <a:bodyPr/>
          <a:lstStyle/>
          <a:p>
            <a:r>
              <a:rPr lang="en-US" b="1" dirty="0"/>
              <a:t>Log files</a:t>
            </a:r>
          </a:p>
          <a:p>
            <a:pPr lvl="1">
              <a:buFont typeface="Wingdings" pitchFamily="2" charset="2"/>
              <a:buChar char="Ø"/>
            </a:pPr>
            <a:r>
              <a:rPr lang="en-US" dirty="0"/>
              <a:t>Contain data that isn’t structured but are rich with information</a:t>
            </a:r>
          </a:p>
          <a:p>
            <a:pPr lvl="1">
              <a:buFont typeface="Wingdings" pitchFamily="2" charset="2"/>
              <a:buChar char="Ø"/>
            </a:pPr>
            <a:r>
              <a:rPr lang="en-US" dirty="0"/>
              <a:t>Working with log files means pulling out the pieces that you do need </a:t>
            </a:r>
          </a:p>
          <a:p>
            <a:pPr lvl="1">
              <a:buFont typeface="Wingdings" pitchFamily="2" charset="2"/>
              <a:buChar char="Ø"/>
            </a:pPr>
            <a:r>
              <a:rPr lang="en-US" dirty="0"/>
              <a:t>Will need to use some sort of Parser – we will go into more detail tomorrow</a:t>
            </a:r>
          </a:p>
          <a:p>
            <a:pPr lvl="1">
              <a:buFont typeface="Wingdings" pitchFamily="2" charset="2"/>
              <a:buChar char="Ø"/>
            </a:pPr>
            <a:endParaRPr lang="en-US" dirty="0"/>
          </a:p>
          <a:p>
            <a:pPr>
              <a:buSzPct val="130000"/>
              <a:buFont typeface="Arial" panose="020B0604020202020204" pitchFamily="34" charset="0"/>
              <a:buChar char="•"/>
            </a:pPr>
            <a:r>
              <a:rPr lang="en-US" b="1" dirty="0"/>
              <a:t>Config files </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pic>
        <p:nvPicPr>
          <p:cNvPr id="9" name="Picture 8" descr="A close up of a logo&#10;&#10;Description automatically generated">
            <a:extLst>
              <a:ext uri="{FF2B5EF4-FFF2-40B4-BE49-F238E27FC236}">
                <a16:creationId xmlns:a16="http://schemas.microsoft.com/office/drawing/2014/main" id="{DCB44244-1290-8D43-8AC8-EBD03A102FE3}"/>
              </a:ext>
            </a:extLst>
          </p:cNvPr>
          <p:cNvPicPr>
            <a:picLocks noChangeAspect="1"/>
          </p:cNvPicPr>
          <p:nvPr/>
        </p:nvPicPr>
        <p:blipFill>
          <a:blip r:embed="rId3"/>
          <a:stretch>
            <a:fillRect/>
          </a:stretch>
        </p:blipFill>
        <p:spPr>
          <a:xfrm>
            <a:off x="3194050" y="5289400"/>
            <a:ext cx="5803900" cy="1244600"/>
          </a:xfrm>
          <a:prstGeom prst="rect">
            <a:avLst/>
          </a:prstGeom>
        </p:spPr>
      </p:pic>
    </p:spTree>
    <p:extLst>
      <p:ext uri="{BB962C8B-B14F-4D97-AF65-F5344CB8AC3E}">
        <p14:creationId xmlns:p14="http://schemas.microsoft.com/office/powerpoint/2010/main" val="1764672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E3CE-247B-3A43-B7E6-6AE671F0CB52}"/>
              </a:ext>
            </a:extLst>
          </p:cNvPr>
          <p:cNvSpPr>
            <a:spLocks noGrp="1"/>
          </p:cNvSpPr>
          <p:nvPr>
            <p:ph type="title"/>
          </p:nvPr>
        </p:nvSpPr>
        <p:spPr/>
        <p:txBody>
          <a:bodyPr/>
          <a:lstStyle/>
          <a:p>
            <a:r>
              <a:rPr lang="en-US" dirty="0"/>
              <a:t>CSV and TAB Delimited data </a:t>
            </a:r>
          </a:p>
        </p:txBody>
      </p:sp>
      <p:sp>
        <p:nvSpPr>
          <p:cNvPr id="3" name="Text Placeholder 2">
            <a:extLst>
              <a:ext uri="{FF2B5EF4-FFF2-40B4-BE49-F238E27FC236}">
                <a16:creationId xmlns:a16="http://schemas.microsoft.com/office/drawing/2014/main" id="{BC33704E-01D4-8749-9608-6AB00420DA40}"/>
              </a:ext>
            </a:extLst>
          </p:cNvPr>
          <p:cNvSpPr>
            <a:spLocks noGrp="1"/>
          </p:cNvSpPr>
          <p:nvPr>
            <p:ph type="body" idx="1"/>
          </p:nvPr>
        </p:nvSpPr>
        <p:spPr/>
        <p:txBody>
          <a:bodyPr/>
          <a:lstStyle/>
          <a:p>
            <a:r>
              <a:rPr lang="en-US" dirty="0"/>
              <a:t>CSV – Comma separated values </a:t>
            </a:r>
          </a:p>
          <a:p>
            <a:r>
              <a:rPr lang="en-US" dirty="0"/>
              <a:t>Flat text files – Can be delaminated with any separator </a:t>
            </a:r>
          </a:p>
          <a:p>
            <a:pPr lvl="1"/>
            <a:r>
              <a:rPr lang="en-US" dirty="0"/>
              <a:t>Tabs, commas, any characters OH MY!</a:t>
            </a:r>
          </a:p>
          <a:p>
            <a:r>
              <a:rPr lang="en-US" dirty="0"/>
              <a:t>Snowflake lets you work with any of these files</a:t>
            </a:r>
          </a:p>
          <a:p>
            <a:pPr lvl="1"/>
            <a:endParaRPr lang="en-US" dirty="0"/>
          </a:p>
        </p:txBody>
      </p:sp>
      <p:sp>
        <p:nvSpPr>
          <p:cNvPr id="4" name="Slide Number Placeholder 3">
            <a:extLst>
              <a:ext uri="{FF2B5EF4-FFF2-40B4-BE49-F238E27FC236}">
                <a16:creationId xmlns:a16="http://schemas.microsoft.com/office/drawing/2014/main" id="{2F7327DD-DFEA-BF4F-AB09-284BA49D3F6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9" name="Picture 8" descr="A close up of a sign&#10;&#10;Description automatically generated">
            <a:extLst>
              <a:ext uri="{FF2B5EF4-FFF2-40B4-BE49-F238E27FC236}">
                <a16:creationId xmlns:a16="http://schemas.microsoft.com/office/drawing/2014/main" id="{4F0E25AF-8462-C141-BA93-0B6CF8F8BD36}"/>
              </a:ext>
            </a:extLst>
          </p:cNvPr>
          <p:cNvPicPr>
            <a:picLocks noChangeAspect="1"/>
          </p:cNvPicPr>
          <p:nvPr/>
        </p:nvPicPr>
        <p:blipFill>
          <a:blip r:embed="rId3"/>
          <a:stretch>
            <a:fillRect/>
          </a:stretch>
        </p:blipFill>
        <p:spPr>
          <a:xfrm>
            <a:off x="2169200" y="1657200"/>
            <a:ext cx="9194800" cy="4876800"/>
          </a:xfrm>
          <a:prstGeom prst="rect">
            <a:avLst/>
          </a:prstGeom>
        </p:spPr>
      </p:pic>
    </p:spTree>
    <p:extLst>
      <p:ext uri="{BB962C8B-B14F-4D97-AF65-F5344CB8AC3E}">
        <p14:creationId xmlns:p14="http://schemas.microsoft.com/office/powerpoint/2010/main" val="99544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3"/>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2B9ECC8C-3372-6441-84A3-159B9B6A7E12}"/>
              </a:ext>
            </a:extLst>
          </p:cNvPr>
          <p:cNvPicPr>
            <a:picLocks noChangeAspect="1"/>
          </p:cNvPicPr>
          <p:nvPr/>
        </p:nvPicPr>
        <p:blipFill>
          <a:blip r:embed="rId3"/>
          <a:stretch>
            <a:fillRect/>
          </a:stretch>
        </p:blipFill>
        <p:spPr>
          <a:xfrm>
            <a:off x="6976500" y="673522"/>
            <a:ext cx="5080000" cy="1911350"/>
          </a:xfrm>
          <a:prstGeom prst="rect">
            <a:avLst/>
          </a:prstGeom>
        </p:spPr>
      </p:pic>
    </p:spTree>
    <p:extLst>
      <p:ext uri="{BB962C8B-B14F-4D97-AF65-F5344CB8AC3E}">
        <p14:creationId xmlns:p14="http://schemas.microsoft.com/office/powerpoint/2010/main" val="1210108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29" name="Picture 28" descr="A screenshot of a cell phone&#10;&#10;Description automatically generated">
            <a:extLst>
              <a:ext uri="{FF2B5EF4-FFF2-40B4-BE49-F238E27FC236}">
                <a16:creationId xmlns:a16="http://schemas.microsoft.com/office/drawing/2014/main" id="{F65B3019-4FC8-8146-9A89-13160E2343B7}"/>
              </a:ext>
            </a:extLst>
          </p:cNvPr>
          <p:cNvPicPr>
            <a:picLocks noChangeAspect="1"/>
          </p:cNvPicPr>
          <p:nvPr/>
        </p:nvPicPr>
        <p:blipFill>
          <a:blip r:embed="rId3"/>
          <a:stretch>
            <a:fillRect/>
          </a:stretch>
        </p:blipFill>
        <p:spPr>
          <a:xfrm>
            <a:off x="254000" y="1346200"/>
            <a:ext cx="11684000" cy="5105400"/>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224657" y="1457136"/>
            <a:ext cx="5249551" cy="4680000"/>
          </a:xfrm>
        </p:spPr>
        <p:txBody>
          <a:bodyPr/>
          <a:lstStyle/>
          <a:p>
            <a:r>
              <a:rPr lang="en-US" dirty="0">
                <a:solidFill>
                  <a:schemeClr val="tx1"/>
                </a:solidFill>
              </a:rPr>
              <a:t>Data Engineers </a:t>
            </a:r>
          </a:p>
          <a:p>
            <a:r>
              <a:rPr lang="en-US" dirty="0">
                <a:solidFill>
                  <a:schemeClr val="tx1"/>
                </a:solidFill>
              </a:rPr>
              <a:t>ETL/ ELT </a:t>
            </a:r>
          </a:p>
          <a:p>
            <a:pPr lvl="1">
              <a:buFont typeface="Wingdings" pitchFamily="2" charset="2"/>
              <a:buChar char="Ø"/>
            </a:pPr>
            <a:r>
              <a:rPr lang="en-US" dirty="0">
                <a:solidFill>
                  <a:schemeClr val="tx1"/>
                </a:solidFill>
              </a:rPr>
              <a:t>OLAP/ OLTP </a:t>
            </a:r>
          </a:p>
          <a:p>
            <a:pPr lvl="1">
              <a:buFont typeface="Wingdings" pitchFamily="2" charset="2"/>
              <a:buChar char="Ø"/>
            </a:pPr>
            <a:r>
              <a:rPr lang="en-US" dirty="0">
                <a:solidFill>
                  <a:schemeClr val="tx1"/>
                </a:solidFill>
              </a:rPr>
              <a:t>Extraction </a:t>
            </a:r>
          </a:p>
          <a:p>
            <a:pPr lvl="2">
              <a:buFont typeface="Courier New" panose="02070309020205020404" pitchFamily="49" charset="0"/>
              <a:buChar char="o"/>
            </a:pPr>
            <a:r>
              <a:rPr lang="en-US" dirty="0">
                <a:solidFill>
                  <a:schemeClr val="tx1"/>
                </a:solidFill>
              </a:rPr>
              <a:t>SQL &amp; RDBMS</a:t>
            </a:r>
          </a:p>
          <a:p>
            <a:pPr lvl="2">
              <a:buFont typeface="Courier New" panose="02070309020205020404" pitchFamily="49" charset="0"/>
              <a:buChar char="o"/>
            </a:pPr>
            <a:r>
              <a:rPr lang="en-US" dirty="0">
                <a:solidFill>
                  <a:schemeClr val="tx1"/>
                </a:solidFill>
              </a:rPr>
              <a:t>Different Data types</a:t>
            </a:r>
          </a:p>
          <a:p>
            <a:pPr lvl="1">
              <a:buFont typeface="Wingdings" pitchFamily="2" charset="2"/>
              <a:buChar char="Ø"/>
            </a:pPr>
            <a:r>
              <a:rPr lang="en-US" dirty="0">
                <a:solidFill>
                  <a:schemeClr val="tx1"/>
                </a:solidFill>
              </a:rPr>
              <a:t>Transformation</a:t>
            </a:r>
          </a:p>
          <a:p>
            <a:pPr lvl="2">
              <a:buFont typeface="Courier New" panose="02070309020205020404" pitchFamily="49" charset="0"/>
              <a:buChar char="o"/>
            </a:pPr>
            <a:r>
              <a:rPr lang="en-US" dirty="0">
                <a:solidFill>
                  <a:schemeClr val="tx1"/>
                </a:solidFill>
              </a:rPr>
              <a:t>Validations vs transformations</a:t>
            </a:r>
          </a:p>
          <a:p>
            <a:pPr lvl="2">
              <a:buFont typeface="Courier New" panose="02070309020205020404" pitchFamily="49" charset="0"/>
              <a:buChar char="o"/>
            </a:pPr>
            <a:r>
              <a:rPr lang="en-US" dirty="0">
                <a:solidFill>
                  <a:schemeClr val="tx1"/>
                </a:solidFill>
              </a:rPr>
              <a:t>Transformations in code</a:t>
            </a:r>
          </a:p>
          <a:p>
            <a:pPr lvl="1">
              <a:buFont typeface="Wingdings" pitchFamily="2" charset="2"/>
              <a:buChar char="Ø"/>
            </a:pPr>
            <a:r>
              <a:rPr lang="en-US" dirty="0">
                <a:solidFill>
                  <a:schemeClr val="tx1"/>
                </a:solidFill>
              </a:rPr>
              <a:t>Loading </a:t>
            </a:r>
          </a:p>
          <a:p>
            <a:pPr lvl="2">
              <a:buFont typeface="Courier New" panose="02070309020205020404" pitchFamily="49" charset="0"/>
              <a:buChar char="o"/>
            </a:pPr>
            <a:r>
              <a:rPr lang="en-US" dirty="0">
                <a:solidFill>
                  <a:schemeClr val="tx1"/>
                </a:solidFill>
              </a:rPr>
              <a:t>Event driven/ batch/ streaming</a:t>
            </a:r>
          </a:p>
          <a:p>
            <a:pPr lvl="2">
              <a:buFont typeface="Courier New" panose="02070309020205020404" pitchFamily="49" charset="0"/>
              <a:buChar char="o"/>
            </a:pPr>
            <a:r>
              <a:rPr lang="en-US" dirty="0">
                <a:solidFill>
                  <a:schemeClr val="tx1"/>
                </a:solidFill>
              </a:rPr>
              <a:t>Snowflake loading</a:t>
            </a:r>
          </a:p>
          <a:p>
            <a:pPr lvl="1"/>
            <a:endParaRPr lang="en-US" dirty="0">
              <a:solidFill>
                <a:schemeClr val="tx1"/>
              </a:solidFill>
            </a:endParaRPr>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7356240" y="3493656"/>
            <a:ext cx="3749584" cy="2926505"/>
          </a:xfrm>
          <a:prstGeom prst="rect">
            <a:avLst/>
          </a:prstGeom>
          <a:effectLst>
            <a:outerShdw blurRad="152400" dist="254000" dir="16200000" sx="90000" sy="-19000" rotWithShape="0">
              <a:prstClr val="black">
                <a:alpha val="17000"/>
              </a:prstClr>
            </a:outerShdw>
          </a:effectLst>
        </p:spPr>
      </p:pic>
      <p:sp>
        <p:nvSpPr>
          <p:cNvPr id="7" name="Text Placeholder 2">
            <a:extLst>
              <a:ext uri="{FF2B5EF4-FFF2-40B4-BE49-F238E27FC236}">
                <a16:creationId xmlns:a16="http://schemas.microsoft.com/office/drawing/2014/main" id="{28EC0628-EF98-C94E-B431-7ABDFA653BC3}"/>
              </a:ext>
            </a:extLst>
          </p:cNvPr>
          <p:cNvSpPr txBox="1">
            <a:spLocks/>
          </p:cNvSpPr>
          <p:nvPr/>
        </p:nvSpPr>
        <p:spPr>
          <a:xfrm>
            <a:off x="5474208" y="1457136"/>
            <a:ext cx="5249551" cy="2189313"/>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solidFill>
                  <a:schemeClr val="tx1"/>
                </a:solidFill>
              </a:rPr>
              <a:t>History of table design</a:t>
            </a:r>
          </a:p>
          <a:p>
            <a:pPr lvl="1">
              <a:buFont typeface="Wingdings" pitchFamily="2" charset="2"/>
              <a:buChar char="Ø"/>
            </a:pPr>
            <a:r>
              <a:rPr lang="en-US" dirty="0">
                <a:solidFill>
                  <a:schemeClr val="tx1"/>
                </a:solidFill>
              </a:rPr>
              <a:t>Fact vs Dim</a:t>
            </a:r>
          </a:p>
          <a:p>
            <a:pPr lvl="1">
              <a:buFont typeface="Wingdings" pitchFamily="2" charset="2"/>
              <a:buChar char="Ø"/>
            </a:pPr>
            <a:r>
              <a:rPr lang="en-US" dirty="0">
                <a:solidFill>
                  <a:schemeClr val="tx1"/>
                </a:solidFill>
              </a:rPr>
              <a:t>Different Schema types </a:t>
            </a:r>
          </a:p>
          <a:p>
            <a:r>
              <a:rPr lang="en-US" dirty="0">
                <a:solidFill>
                  <a:schemeClr val="tx1"/>
                </a:solidFill>
              </a:rPr>
              <a:t>Best practices overview</a:t>
            </a:r>
          </a:p>
          <a:p>
            <a:pPr lvl="1"/>
            <a:endParaRPr lang="en-US" dirty="0">
              <a:solidFill>
                <a:schemeClr val="tx1"/>
              </a:solidFill>
            </a:endParaRPr>
          </a:p>
        </p:txBody>
      </p:sp>
    </p:spTree>
    <p:extLst>
      <p:ext uri="{BB962C8B-B14F-4D97-AF65-F5344CB8AC3E}">
        <p14:creationId xmlns:p14="http://schemas.microsoft.com/office/powerpoint/2010/main" val="3813623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Brainstorm</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p:txBody>
      </p:sp>
      <p:pic>
        <p:nvPicPr>
          <p:cNvPr id="6" name="Picture 5" descr="A picture containing food, sign, room&#10;&#10;Description automatically generated">
            <a:extLst>
              <a:ext uri="{FF2B5EF4-FFF2-40B4-BE49-F238E27FC236}">
                <a16:creationId xmlns:a16="http://schemas.microsoft.com/office/drawing/2014/main" id="{717C4BE2-9C82-5F42-B96C-C86B90B77133}"/>
              </a:ext>
            </a:extLst>
          </p:cNvPr>
          <p:cNvPicPr>
            <a:picLocks noChangeAspect="1"/>
          </p:cNvPicPr>
          <p:nvPr/>
        </p:nvPicPr>
        <p:blipFill>
          <a:blip r:embed="rId3"/>
          <a:stretch>
            <a:fillRect/>
          </a:stretch>
        </p:blipFill>
        <p:spPr>
          <a:xfrm>
            <a:off x="2779074" y="2511656"/>
            <a:ext cx="7123369" cy="4022344"/>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on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10" name="Picture 9" descr="A picture containing clock&#10;&#10;Description automatically generated">
            <a:extLst>
              <a:ext uri="{FF2B5EF4-FFF2-40B4-BE49-F238E27FC236}">
                <a16:creationId xmlns:a16="http://schemas.microsoft.com/office/drawing/2014/main" id="{2A9F1F77-6933-064D-B3FA-D0F88DDFBD73}"/>
              </a:ext>
            </a:extLst>
          </p:cNvPr>
          <p:cNvPicPr>
            <a:picLocks noChangeAspect="1"/>
          </p:cNvPicPr>
          <p:nvPr/>
        </p:nvPicPr>
        <p:blipFill>
          <a:blip r:embed="rId3"/>
          <a:stretch>
            <a:fillRect/>
          </a:stretch>
        </p:blipFill>
        <p:spPr>
          <a:xfrm>
            <a:off x="952497" y="3638551"/>
            <a:ext cx="10718800" cy="3048000"/>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FB45-2CBD-1744-BEC9-694DDF04FF5C}"/>
              </a:ext>
            </a:extLst>
          </p:cNvPr>
          <p:cNvSpPr>
            <a:spLocks noGrp="1"/>
          </p:cNvSpPr>
          <p:nvPr>
            <p:ph type="title"/>
          </p:nvPr>
        </p:nvSpPr>
        <p:spPr/>
        <p:txBody>
          <a:bodyPr/>
          <a:lstStyle/>
          <a:p>
            <a:r>
              <a:rPr lang="en-US" dirty="0"/>
              <a:t>Little Bit of History</a:t>
            </a:r>
          </a:p>
        </p:txBody>
      </p:sp>
      <p:sp>
        <p:nvSpPr>
          <p:cNvPr id="3" name="Text Placeholder 2">
            <a:extLst>
              <a:ext uri="{FF2B5EF4-FFF2-40B4-BE49-F238E27FC236}">
                <a16:creationId xmlns:a16="http://schemas.microsoft.com/office/drawing/2014/main" id="{550B8215-DAFC-794A-80EE-32443A9F42CD}"/>
              </a:ext>
            </a:extLst>
          </p:cNvPr>
          <p:cNvSpPr>
            <a:spLocks noGrp="1"/>
          </p:cNvSpPr>
          <p:nvPr>
            <p:ph type="body" idx="1"/>
          </p:nvPr>
        </p:nvSpPr>
        <p:spPr>
          <a:xfrm>
            <a:off x="434968" y="1508709"/>
            <a:ext cx="5268000" cy="4680000"/>
          </a:xfrm>
        </p:spPr>
        <p:txBody>
          <a:bodyPr/>
          <a:lstStyle/>
          <a:p>
            <a:r>
              <a:rPr lang="en-US" dirty="0"/>
              <a:t>Kimball recommends building the data warehouse that follows the bottom-up approach</a:t>
            </a:r>
          </a:p>
          <a:p>
            <a:r>
              <a:rPr lang="en-US" dirty="0"/>
              <a:t>first starts with mission-critical data marts that serve analytic needs of departments. Then it is integrating these data marts for data consistency through a so-called information bus</a:t>
            </a:r>
          </a:p>
        </p:txBody>
      </p:sp>
      <p:sp>
        <p:nvSpPr>
          <p:cNvPr id="4" name="Slide Number Placeholder 3">
            <a:extLst>
              <a:ext uri="{FF2B5EF4-FFF2-40B4-BE49-F238E27FC236}">
                <a16:creationId xmlns:a16="http://schemas.microsoft.com/office/drawing/2014/main" id="{65887B07-F197-2846-AAF1-C6B7B34C36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AACEAC46-51F2-FE43-8A19-CF3B91AE2707}"/>
              </a:ext>
            </a:extLst>
          </p:cNvPr>
          <p:cNvSpPr txBox="1">
            <a:spLocks/>
          </p:cNvSpPr>
          <p:nvPr/>
        </p:nvSpPr>
        <p:spPr>
          <a:xfrm>
            <a:off x="5929856" y="1511979"/>
            <a:ext cx="5827176" cy="468000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Bill </a:t>
            </a:r>
            <a:r>
              <a:rPr lang="en-US" dirty="0" err="1"/>
              <a:t>Inmon</a:t>
            </a:r>
            <a:r>
              <a:rPr lang="en-US" dirty="0"/>
              <a:t> recommends building the data warehouse that follows the top-down approach</a:t>
            </a:r>
          </a:p>
          <a:p>
            <a:r>
              <a:rPr lang="en-US" dirty="0"/>
              <a:t>starting with building a big centralized enterprise data warehouse where all available data from transaction systems are consolidated into a subject-oriented, integrated, time-variant and non-volatile collection of data that supports decision making</a:t>
            </a:r>
          </a:p>
        </p:txBody>
      </p:sp>
      <p:pic>
        <p:nvPicPr>
          <p:cNvPr id="10" name="Picture 9" descr="A close up of a logo&#10;&#10;Description automatically generated">
            <a:extLst>
              <a:ext uri="{FF2B5EF4-FFF2-40B4-BE49-F238E27FC236}">
                <a16:creationId xmlns:a16="http://schemas.microsoft.com/office/drawing/2014/main" id="{56EC452B-A3B6-564E-B1A8-3AE34C0AF641}"/>
              </a:ext>
            </a:extLst>
          </p:cNvPr>
          <p:cNvPicPr>
            <a:picLocks noChangeAspect="1"/>
          </p:cNvPicPr>
          <p:nvPr/>
        </p:nvPicPr>
        <p:blipFill>
          <a:blip r:embed="rId3"/>
          <a:stretch>
            <a:fillRect/>
          </a:stretch>
        </p:blipFill>
        <p:spPr>
          <a:xfrm>
            <a:off x="2559050" y="5130800"/>
            <a:ext cx="7073900" cy="1651000"/>
          </a:xfrm>
          <a:prstGeom prst="rect">
            <a:avLst/>
          </a:prstGeom>
        </p:spPr>
      </p:pic>
    </p:spTree>
    <p:extLst>
      <p:ext uri="{BB962C8B-B14F-4D97-AF65-F5344CB8AC3E}">
        <p14:creationId xmlns:p14="http://schemas.microsoft.com/office/powerpoint/2010/main" val="2359188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6BA8-D04E-EE4C-B9E6-416657A95CF9}"/>
              </a:ext>
            </a:extLst>
          </p:cNvPr>
          <p:cNvSpPr>
            <a:spLocks noGrp="1"/>
          </p:cNvSpPr>
          <p:nvPr>
            <p:ph type="title"/>
          </p:nvPr>
        </p:nvSpPr>
        <p:spPr/>
        <p:txBody>
          <a:bodyPr/>
          <a:lstStyle/>
          <a:p>
            <a:r>
              <a:rPr lang="en-US" dirty="0"/>
              <a:t>Usage Patterns</a:t>
            </a:r>
          </a:p>
        </p:txBody>
      </p:sp>
      <p:graphicFrame>
        <p:nvGraphicFramePr>
          <p:cNvPr id="4" name="Table 3">
            <a:extLst>
              <a:ext uri="{FF2B5EF4-FFF2-40B4-BE49-F238E27FC236}">
                <a16:creationId xmlns:a16="http://schemas.microsoft.com/office/drawing/2014/main" id="{33A8BA79-CB9F-9F49-AF9B-FB6A750A19A4}"/>
              </a:ext>
            </a:extLst>
          </p:cNvPr>
          <p:cNvGraphicFramePr>
            <a:graphicFrameLocks noGrp="1"/>
          </p:cNvGraphicFramePr>
          <p:nvPr>
            <p:extLst>
              <p:ext uri="{D42A27DB-BD31-4B8C-83A1-F6EECF244321}">
                <p14:modId xmlns:p14="http://schemas.microsoft.com/office/powerpoint/2010/main" val="178646914"/>
              </p:ext>
            </p:extLst>
          </p:nvPr>
        </p:nvGraphicFramePr>
        <p:xfrm>
          <a:off x="1536192" y="1670962"/>
          <a:ext cx="9290304" cy="4132430"/>
        </p:xfrm>
        <a:graphic>
          <a:graphicData uri="http://schemas.openxmlformats.org/drawingml/2006/table">
            <a:tbl>
              <a:tblPr firstRow="1" bandRow="1">
                <a:tableStyleId>{74C1A8A3-306A-4EB7-A6B1-4F7E0EB9C5D6}</a:tableStyleId>
              </a:tblPr>
              <a:tblGrid>
                <a:gridCol w="3678057">
                  <a:extLst>
                    <a:ext uri="{9D8B030D-6E8A-4147-A177-3AD203B41FA5}">
                      <a16:colId xmlns:a16="http://schemas.microsoft.com/office/drawing/2014/main" val="1724672221"/>
                    </a:ext>
                  </a:extLst>
                </a:gridCol>
                <a:gridCol w="5612247">
                  <a:extLst>
                    <a:ext uri="{9D8B030D-6E8A-4147-A177-3AD203B41FA5}">
                      <a16:colId xmlns:a16="http://schemas.microsoft.com/office/drawing/2014/main" val="1706204156"/>
                    </a:ext>
                  </a:extLst>
                </a:gridCol>
              </a:tblGrid>
              <a:tr h="484269">
                <a:tc>
                  <a:txBody>
                    <a:bodyPr/>
                    <a:lstStyle/>
                    <a:p>
                      <a:pPr algn="ctr"/>
                      <a:r>
                        <a:rPr lang="en-US" sz="2400" b="1" i="0" u="none" strike="noStrike" cap="none" dirty="0">
                          <a:effectLst/>
                          <a:latin typeface="Helvetica Neue Light" panose="02000403000000020004" pitchFamily="2" charset="0"/>
                          <a:ea typeface="Helvetica Neue Light" panose="02000403000000020004" pitchFamily="2" charset="0"/>
                          <a:sym typeface="Arial"/>
                        </a:rPr>
                        <a:t>Database Design State</a:t>
                      </a:r>
                      <a:endParaRPr lang="en-US" sz="2400" b="1" i="0" dirty="0">
                        <a:latin typeface="Helvetica Neue Light" panose="02000403000000020004" pitchFamily="2" charset="0"/>
                        <a:ea typeface="Helvetica Neue Light" panose="020004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i="0" dirty="0">
                          <a:effectLst/>
                          <a:latin typeface="Helvetica Neue Light" panose="02000403000000020004" pitchFamily="2" charset="0"/>
                          <a:ea typeface="Helvetica Neue Light" panose="02000403000000020004" pitchFamily="2" charset="0"/>
                        </a:rPr>
                        <a:t>Simple Description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5876493"/>
                  </a:ext>
                </a:extLst>
              </a:tr>
              <a:tr h="1162246">
                <a:tc>
                  <a:txBody>
                    <a:bodyPr/>
                    <a:lstStyle/>
                    <a:p>
                      <a:pPr algn="ctr"/>
                      <a:r>
                        <a:rPr lang="en-US" sz="2200" b="0" i="0" u="none" strike="noStrike" cap="none" dirty="0">
                          <a:effectLst/>
                          <a:latin typeface="Helvetica Neue Light" panose="02000403000000020004" pitchFamily="2" charset="0"/>
                          <a:ea typeface="Helvetica Neue Light" panose="02000403000000020004" pitchFamily="2" charset="0"/>
                          <a:sym typeface="Arial"/>
                        </a:rPr>
                        <a:t>Unnormalized</a:t>
                      </a:r>
                      <a:endParaRPr lang="en-US" sz="2200" b="0" i="0" dirty="0">
                        <a:latin typeface="Helvetica Neue Light" panose="02000403000000020004" pitchFamily="2" charset="0"/>
                        <a:ea typeface="Helvetica Neue Light" panose="020004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b="0" i="0" u="none" strike="noStrike" cap="none" dirty="0">
                          <a:effectLst/>
                          <a:latin typeface="Helvetica Neue Light" panose="02000403000000020004" pitchFamily="2" charset="0"/>
                          <a:ea typeface="Helvetica Neue Light" panose="02000403000000020004" pitchFamily="2" charset="0"/>
                          <a:sym typeface="Arial"/>
                        </a:rPr>
                        <a:t>When a database has not yet been broken apart by business entities* into separate tables (Normalized).</a:t>
                      </a:r>
                      <a:endParaRPr lang="en-US" sz="2200" b="0" i="0" dirty="0">
                        <a:latin typeface="Helvetica Neue Light" panose="02000403000000020004" pitchFamily="2" charset="0"/>
                        <a:ea typeface="Helvetica Neue Light" panose="020004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866691"/>
                  </a:ext>
                </a:extLst>
              </a:tr>
              <a:tr h="1065392">
                <a:tc>
                  <a:txBody>
                    <a:bodyPr/>
                    <a:lstStyle/>
                    <a:p>
                      <a:pPr algn="ctr"/>
                      <a:r>
                        <a:rPr lang="en-US" sz="2200" b="0" i="0" u="none" strike="noStrike" cap="none" dirty="0">
                          <a:effectLst/>
                          <a:latin typeface="Helvetica Neue Light" panose="02000403000000020004" pitchFamily="2" charset="0"/>
                          <a:ea typeface="Helvetica Neue Light" panose="02000403000000020004" pitchFamily="2" charset="0"/>
                          <a:sym typeface="Arial"/>
                        </a:rPr>
                        <a:t>Normalized</a:t>
                      </a:r>
                      <a:endParaRPr lang="en-US" sz="2200" b="0" i="0" dirty="0">
                        <a:latin typeface="Helvetica Neue Light" panose="02000403000000020004" pitchFamily="2" charset="0"/>
                        <a:ea typeface="Helvetica Neue Light" panose="020004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b="0" i="0" dirty="0">
                          <a:effectLst/>
                          <a:latin typeface="Helvetica Neue Light" panose="02000403000000020004" pitchFamily="2" charset="0"/>
                          <a:ea typeface="Helvetica Neue Light" panose="02000403000000020004" pitchFamily="2" charset="0"/>
                        </a:rPr>
                        <a:t>When a database has been broken into several tables so column values don’t repeat (see description below).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0085052"/>
                  </a:ext>
                </a:extLst>
              </a:tr>
              <a:tr h="1420523">
                <a:tc>
                  <a:txBody>
                    <a:bodyPr/>
                    <a:lstStyle/>
                    <a:p>
                      <a:pPr algn="ctr"/>
                      <a:r>
                        <a:rPr lang="en-US" sz="2200" b="0" i="0" u="none" strike="noStrike" cap="none" dirty="0">
                          <a:effectLst/>
                          <a:latin typeface="Helvetica Neue Light" panose="02000403000000020004" pitchFamily="2" charset="0"/>
                          <a:ea typeface="Helvetica Neue Light" panose="02000403000000020004" pitchFamily="2" charset="0"/>
                          <a:sym typeface="Arial"/>
                        </a:rPr>
                        <a:t>Denormalized</a:t>
                      </a:r>
                      <a:endParaRPr lang="en-US" sz="2200" b="0" i="0" dirty="0">
                        <a:latin typeface="Helvetica Neue Light" panose="02000403000000020004" pitchFamily="2" charset="0"/>
                        <a:ea typeface="Helvetica Neue Light" panose="020004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b="0" i="0" dirty="0">
                          <a:effectLst/>
                          <a:latin typeface="Helvetica Neue Light" panose="02000403000000020004" pitchFamily="2" charset="0"/>
                          <a:ea typeface="Helvetica Neue Light" panose="02000403000000020004" pitchFamily="2" charset="0"/>
                        </a:rPr>
                        <a:t>When a database was first Normalized, then, for strategic reasons, carefully modified to violate Normalization rules to increase reporting speed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573582"/>
                  </a:ext>
                </a:extLst>
              </a:tr>
            </a:tbl>
          </a:graphicData>
        </a:graphic>
      </p:graphicFrame>
    </p:spTree>
    <p:extLst>
      <p:ext uri="{BB962C8B-B14F-4D97-AF65-F5344CB8AC3E}">
        <p14:creationId xmlns:p14="http://schemas.microsoft.com/office/powerpoint/2010/main" val="3393749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3" cstate="print">
            <a:extLst>
              <a:ext uri="{28A0092B-C50C-407E-A947-70E740481C1C}">
                <a14:useLocalDpi xmlns:a14="http://schemas.microsoft.com/office/drawing/2010/main"/>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F351976-842A-1D40-8CE9-DF781CFF2E76}"/>
              </a:ext>
            </a:extLst>
          </p:cNvPr>
          <p:cNvPicPr>
            <a:picLocks noChangeAspect="1"/>
          </p:cNvPicPr>
          <p:nvPr/>
        </p:nvPicPr>
        <p:blipFill>
          <a:blip r:embed="rId3"/>
          <a:stretch>
            <a:fillRect/>
          </a:stretch>
        </p:blipFill>
        <p:spPr>
          <a:xfrm>
            <a:off x="250906" y="1850636"/>
            <a:ext cx="4941233" cy="4835915"/>
          </a:xfrm>
          <a:prstGeom prst="rect">
            <a:avLst/>
          </a:prstGeom>
        </p:spPr>
      </p:pic>
      <p:sp>
        <p:nvSpPr>
          <p:cNvPr id="2" name="Title 1">
            <a:extLst>
              <a:ext uri="{FF2B5EF4-FFF2-40B4-BE49-F238E27FC236}">
                <a16:creationId xmlns:a16="http://schemas.microsoft.com/office/drawing/2014/main" id="{B051657E-B424-6045-B3C8-AAD0DB84CFB4}"/>
              </a:ext>
            </a:extLst>
          </p:cNvPr>
          <p:cNvSpPr>
            <a:spLocks noGrp="1"/>
          </p:cNvSpPr>
          <p:nvPr>
            <p:ph type="title"/>
          </p:nvPr>
        </p:nvSpPr>
        <p:spPr/>
        <p:txBody>
          <a:bodyPr/>
          <a:lstStyle/>
          <a:p>
            <a:r>
              <a:rPr lang="en-US" dirty="0"/>
              <a:t>Star Schema vs Snowflake Schema</a:t>
            </a:r>
          </a:p>
        </p:txBody>
      </p:sp>
      <p:sp>
        <p:nvSpPr>
          <p:cNvPr id="3" name="Text Placeholder 2">
            <a:extLst>
              <a:ext uri="{FF2B5EF4-FFF2-40B4-BE49-F238E27FC236}">
                <a16:creationId xmlns:a16="http://schemas.microsoft.com/office/drawing/2014/main" id="{01401E04-3AE7-264D-B4DC-ADF6B31070E5}"/>
              </a:ext>
            </a:extLst>
          </p:cNvPr>
          <p:cNvSpPr>
            <a:spLocks noGrp="1"/>
          </p:cNvSpPr>
          <p:nvPr>
            <p:ph type="body" idx="1"/>
          </p:nvPr>
        </p:nvSpPr>
        <p:spPr>
          <a:xfrm>
            <a:off x="1816608" y="1499616"/>
            <a:ext cx="9523392" cy="4692384"/>
          </a:xfrm>
        </p:spPr>
        <p:txBody>
          <a:bodyPr/>
          <a:lstStyle/>
          <a:p>
            <a:r>
              <a:rPr lang="en-US" dirty="0"/>
              <a:t>Star and snowflake schemas are similar at heart: a central fact table surrounded by dimension tables</a:t>
            </a:r>
          </a:p>
          <a:p>
            <a:r>
              <a:rPr lang="en-US" dirty="0"/>
              <a:t> In a star schema each logical dimension is denormalized into one table, while in a snowflake, at least some of the dimensions are normalized</a:t>
            </a:r>
            <a:endParaRPr lang="en-US" b="1" dirty="0"/>
          </a:p>
        </p:txBody>
      </p:sp>
      <p:sp>
        <p:nvSpPr>
          <p:cNvPr id="4" name="Slide Number Placeholder 3">
            <a:extLst>
              <a:ext uri="{FF2B5EF4-FFF2-40B4-BE49-F238E27FC236}">
                <a16:creationId xmlns:a16="http://schemas.microsoft.com/office/drawing/2014/main" id="{E34C831B-F03C-DC46-BF28-70F178792A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Picture 5" descr="A picture containing screenshot&#10;&#10;Description automatically generated">
            <a:extLst>
              <a:ext uri="{FF2B5EF4-FFF2-40B4-BE49-F238E27FC236}">
                <a16:creationId xmlns:a16="http://schemas.microsoft.com/office/drawing/2014/main" id="{52B9FC47-3900-6B45-B3E7-AB4192F91C9D}"/>
              </a:ext>
            </a:extLst>
          </p:cNvPr>
          <p:cNvPicPr>
            <a:picLocks noChangeAspect="1"/>
          </p:cNvPicPr>
          <p:nvPr/>
        </p:nvPicPr>
        <p:blipFill>
          <a:blip r:embed="rId4"/>
          <a:stretch>
            <a:fillRect/>
          </a:stretch>
        </p:blipFill>
        <p:spPr>
          <a:xfrm>
            <a:off x="6440336" y="3246362"/>
            <a:ext cx="3935056" cy="2945638"/>
          </a:xfrm>
          <a:prstGeom prst="rect">
            <a:avLst/>
          </a:prstGeom>
        </p:spPr>
      </p:pic>
      <p:sp>
        <p:nvSpPr>
          <p:cNvPr id="9" name="Rectangle 8">
            <a:extLst>
              <a:ext uri="{FF2B5EF4-FFF2-40B4-BE49-F238E27FC236}">
                <a16:creationId xmlns:a16="http://schemas.microsoft.com/office/drawing/2014/main" id="{EAD22401-E7AE-E54E-9FF6-A90FB8D07564}"/>
              </a:ext>
            </a:extLst>
          </p:cNvPr>
          <p:cNvSpPr/>
          <p:nvPr/>
        </p:nvSpPr>
        <p:spPr>
          <a:xfrm>
            <a:off x="0" y="6537324"/>
            <a:ext cx="10826496" cy="298455"/>
          </a:xfrm>
          <a:prstGeom prst="rect">
            <a:avLst/>
          </a:prstGeom>
          <a:solidFill>
            <a:srgbClr val="F5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681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&amp; ELTs</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9" name="Picture 8" descr="A picture containing food&#10;&#10;Description automatically generated">
            <a:extLst>
              <a:ext uri="{FF2B5EF4-FFF2-40B4-BE49-F238E27FC236}">
                <a16:creationId xmlns:a16="http://schemas.microsoft.com/office/drawing/2014/main" id="{18D729CB-20C1-564D-8681-DB82A4006615}"/>
              </a:ext>
            </a:extLst>
          </p:cNvPr>
          <p:cNvPicPr>
            <a:picLocks noChangeAspect="1"/>
          </p:cNvPicPr>
          <p:nvPr/>
        </p:nvPicPr>
        <p:blipFill>
          <a:blip r:embed="rId3"/>
          <a:stretch>
            <a:fillRect/>
          </a:stretch>
        </p:blipFill>
        <p:spPr>
          <a:xfrm>
            <a:off x="1270000" y="1409700"/>
            <a:ext cx="9652000" cy="4724400"/>
          </a:xfrm>
          <a:prstGeom prst="rect">
            <a:avLst/>
          </a:prstGeom>
        </p:spPr>
      </p:pic>
    </p:spTree>
    <p:extLst>
      <p:ext uri="{BB962C8B-B14F-4D97-AF65-F5344CB8AC3E}">
        <p14:creationId xmlns:p14="http://schemas.microsoft.com/office/powerpoint/2010/main" val="236784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7DB4-42C7-094C-9017-1F301ADC2193}"/>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D63BBFBD-019D-764E-BD5C-59B2EA18CF3A}"/>
              </a:ext>
            </a:extLst>
          </p:cNvPr>
          <p:cNvSpPr>
            <a:spLocks noGrp="1"/>
          </p:cNvSpPr>
          <p:nvPr>
            <p:ph type="body" idx="1"/>
          </p:nvPr>
        </p:nvSpPr>
        <p:spPr/>
        <p:txBody>
          <a:bodyPr/>
          <a:lstStyle/>
          <a:p>
            <a:pPr marL="76200" indent="0">
              <a:buNone/>
            </a:pPr>
            <a:r>
              <a:rPr lang="en-US" dirty="0"/>
              <a:t>Additional reading </a:t>
            </a:r>
          </a:p>
        </p:txBody>
      </p:sp>
      <p:sp>
        <p:nvSpPr>
          <p:cNvPr id="4" name="Slide Number Placeholder 3">
            <a:extLst>
              <a:ext uri="{FF2B5EF4-FFF2-40B4-BE49-F238E27FC236}">
                <a16:creationId xmlns:a16="http://schemas.microsoft.com/office/drawing/2014/main" id="{FA2AE1DF-99EA-F444-B841-1507D83354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2125011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8" name="Picture 7" descr="A screenshot of a computer screen&#10;&#10;Description automatically generated">
            <a:extLst>
              <a:ext uri="{FF2B5EF4-FFF2-40B4-BE49-F238E27FC236}">
                <a16:creationId xmlns:a16="http://schemas.microsoft.com/office/drawing/2014/main" id="{71B051B6-E38B-5D4D-AC85-7FACCDFB946F}"/>
              </a:ext>
            </a:extLst>
          </p:cNvPr>
          <p:cNvPicPr>
            <a:picLocks noChangeAspect="1"/>
          </p:cNvPicPr>
          <p:nvPr/>
        </p:nvPicPr>
        <p:blipFill>
          <a:blip r:embed="rId2"/>
          <a:stretch>
            <a:fillRect/>
          </a:stretch>
        </p:blipFill>
        <p:spPr>
          <a:xfrm>
            <a:off x="317500" y="1314450"/>
            <a:ext cx="11557000" cy="5194300"/>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839812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56C4-93AF-E543-974D-CD8EC9241A21}"/>
              </a:ext>
            </a:extLst>
          </p:cNvPr>
          <p:cNvSpPr>
            <a:spLocks noGrp="1"/>
          </p:cNvSpPr>
          <p:nvPr>
            <p:ph type="title"/>
          </p:nvPr>
        </p:nvSpPr>
        <p:spPr/>
        <p:txBody>
          <a:bodyPr/>
          <a:lstStyle/>
          <a:p>
            <a:r>
              <a:rPr lang="en-US" dirty="0"/>
              <a:t>Extract, Load, Transform</a:t>
            </a:r>
          </a:p>
        </p:txBody>
      </p:sp>
      <p:sp>
        <p:nvSpPr>
          <p:cNvPr id="4" name="Slide Number Placeholder 3">
            <a:extLst>
              <a:ext uri="{FF2B5EF4-FFF2-40B4-BE49-F238E27FC236}">
                <a16:creationId xmlns:a16="http://schemas.microsoft.com/office/drawing/2014/main" id="{71ECE428-E824-B34C-8860-7D11A4214A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12" name="Picture 11" descr="A close up of a device&#10;&#10;Description automatically generated">
            <a:extLst>
              <a:ext uri="{FF2B5EF4-FFF2-40B4-BE49-F238E27FC236}">
                <a16:creationId xmlns:a16="http://schemas.microsoft.com/office/drawing/2014/main" id="{DB9178A6-EDD6-AC46-802B-40B96917C9FF}"/>
              </a:ext>
            </a:extLst>
          </p:cNvPr>
          <p:cNvPicPr>
            <a:picLocks noChangeAspect="1"/>
          </p:cNvPicPr>
          <p:nvPr/>
        </p:nvPicPr>
        <p:blipFill>
          <a:blip r:embed="rId3"/>
          <a:stretch>
            <a:fillRect/>
          </a:stretch>
        </p:blipFill>
        <p:spPr>
          <a:xfrm>
            <a:off x="1606550" y="1492250"/>
            <a:ext cx="8978900" cy="4406900"/>
          </a:xfrm>
          <a:prstGeom prst="rect">
            <a:avLst/>
          </a:prstGeom>
        </p:spPr>
      </p:pic>
    </p:spTree>
    <p:extLst>
      <p:ext uri="{BB962C8B-B14F-4D97-AF65-F5344CB8AC3E}">
        <p14:creationId xmlns:p14="http://schemas.microsoft.com/office/powerpoint/2010/main" val="240187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D5ED-CAA9-AC45-97FA-A6993AF442DE}"/>
              </a:ext>
            </a:extLst>
          </p:cNvPr>
          <p:cNvSpPr>
            <a:spLocks noGrp="1"/>
          </p:cNvSpPr>
          <p:nvPr>
            <p:ph type="title"/>
          </p:nvPr>
        </p:nvSpPr>
        <p:spPr/>
        <p:txBody>
          <a:bodyPr/>
          <a:lstStyle/>
          <a:p>
            <a:r>
              <a:rPr lang="en-US" dirty="0"/>
              <a:t>OLTP vs OLAP</a:t>
            </a:r>
          </a:p>
        </p:txBody>
      </p:sp>
      <p:sp>
        <p:nvSpPr>
          <p:cNvPr id="3" name="Text Placeholder 2">
            <a:extLst>
              <a:ext uri="{FF2B5EF4-FFF2-40B4-BE49-F238E27FC236}">
                <a16:creationId xmlns:a16="http://schemas.microsoft.com/office/drawing/2014/main" id="{5C019B96-D211-084C-906C-C901D9C6655E}"/>
              </a:ext>
            </a:extLst>
          </p:cNvPr>
          <p:cNvSpPr>
            <a:spLocks noGrp="1"/>
          </p:cNvSpPr>
          <p:nvPr>
            <p:ph type="body" idx="1"/>
          </p:nvPr>
        </p:nvSpPr>
        <p:spPr>
          <a:xfrm>
            <a:off x="318547" y="1544687"/>
            <a:ext cx="6003875" cy="4680000"/>
          </a:xfrm>
        </p:spPr>
        <p:txBody>
          <a:bodyPr/>
          <a:lstStyle/>
          <a:p>
            <a:pPr marL="76200" indent="0">
              <a:buNone/>
            </a:pPr>
            <a:r>
              <a:rPr lang="en-US" b="1" dirty="0"/>
              <a:t>OLTP </a:t>
            </a:r>
          </a:p>
          <a:p>
            <a:r>
              <a:rPr lang="en-US" dirty="0"/>
              <a:t>On-line Transaction Processing</a:t>
            </a:r>
          </a:p>
          <a:p>
            <a:pPr lvl="1"/>
            <a:r>
              <a:rPr lang="en-US" sz="2000" dirty="0">
                <a:solidFill>
                  <a:schemeClr val="dk1"/>
                </a:solidFill>
                <a:latin typeface="Helvetica Neue Light" panose="02000403000000020004" pitchFamily="2" charset="0"/>
                <a:ea typeface="Helvetica Neue Light" panose="02000403000000020004" pitchFamily="2" charset="0"/>
                <a:cs typeface="Calibri"/>
                <a:sym typeface="Calibri"/>
              </a:rPr>
              <a:t>is characterized by many short on-line transactions </a:t>
            </a:r>
          </a:p>
          <a:p>
            <a:pPr lvl="1"/>
            <a:r>
              <a:rPr lang="en-US" sz="2000" dirty="0">
                <a:solidFill>
                  <a:schemeClr val="dk1"/>
                </a:solidFill>
                <a:latin typeface="Helvetica Neue Light" panose="02000403000000020004" pitchFamily="2" charset="0"/>
                <a:ea typeface="Helvetica Neue Light" panose="02000403000000020004" pitchFamily="2" charset="0"/>
                <a:cs typeface="Calibri"/>
                <a:sym typeface="Calibri"/>
              </a:rPr>
              <a:t>INSERT, UPDATE, DELETE</a:t>
            </a:r>
          </a:p>
          <a:p>
            <a:pPr marL="76200" indent="0">
              <a:buNone/>
            </a:pPr>
            <a:r>
              <a:rPr lang="en-US" sz="2200" b="1" dirty="0">
                <a:solidFill>
                  <a:schemeClr val="dk1"/>
                </a:solidFill>
                <a:latin typeface="Helvetica Neue Light" panose="02000403000000020004" pitchFamily="2" charset="0"/>
                <a:ea typeface="Helvetica Neue Light" panose="02000403000000020004" pitchFamily="2" charset="0"/>
                <a:cs typeface="Calibri"/>
                <a:sym typeface="Calibri"/>
              </a:rPr>
              <a:t>OLAP</a:t>
            </a:r>
          </a:p>
          <a:p>
            <a:r>
              <a:rPr lang="en-US" sz="2200" dirty="0">
                <a:solidFill>
                  <a:schemeClr val="dk1"/>
                </a:solidFill>
                <a:latin typeface="Helvetica Neue Light" panose="02000403000000020004" pitchFamily="2" charset="0"/>
                <a:ea typeface="Helvetica Neue Light" panose="02000403000000020004" pitchFamily="2" charset="0"/>
                <a:cs typeface="Calibri"/>
                <a:sym typeface="Calibri"/>
              </a:rPr>
              <a:t>On-line Analytical Processing </a:t>
            </a:r>
          </a:p>
          <a:p>
            <a:pPr lvl="1"/>
            <a:r>
              <a:rPr lang="en-US" sz="2000" dirty="0">
                <a:latin typeface="Helvetica Neue Light" panose="02000403000000020004" pitchFamily="2" charset="0"/>
                <a:ea typeface="Helvetica Neue Light" panose="02000403000000020004" pitchFamily="2" charset="0"/>
              </a:rPr>
              <a:t>is characterized by relatively low volume of transactions. Queries are often very complex and involve aggregations</a:t>
            </a:r>
          </a:p>
          <a:p>
            <a:pPr lvl="1"/>
            <a:r>
              <a:rPr lang="en-US" sz="2000" dirty="0">
                <a:latin typeface="Helvetica Neue Light" panose="02000403000000020004" pitchFamily="2" charset="0"/>
                <a:ea typeface="Helvetica Neue Light" panose="02000403000000020004" pitchFamily="2" charset="0"/>
              </a:rPr>
              <a:t>database there is aggregated, historical data, stored in multi-dimensional schemas</a:t>
            </a:r>
          </a:p>
        </p:txBody>
      </p:sp>
      <p:sp>
        <p:nvSpPr>
          <p:cNvPr id="4" name="Slide Number Placeholder 3">
            <a:extLst>
              <a:ext uri="{FF2B5EF4-FFF2-40B4-BE49-F238E27FC236}">
                <a16:creationId xmlns:a16="http://schemas.microsoft.com/office/drawing/2014/main" id="{EB8E3D6E-7A2C-1847-A944-2A4499FC70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6" name="Picture 5" descr="A screenshot of a cell phone&#10;&#10;Description automatically generated">
            <a:extLst>
              <a:ext uri="{FF2B5EF4-FFF2-40B4-BE49-F238E27FC236}">
                <a16:creationId xmlns:a16="http://schemas.microsoft.com/office/drawing/2014/main" id="{182C9B68-3EC6-8B4B-809C-A25427948A11}"/>
              </a:ext>
            </a:extLst>
          </p:cNvPr>
          <p:cNvPicPr>
            <a:picLocks noChangeAspect="1"/>
          </p:cNvPicPr>
          <p:nvPr/>
        </p:nvPicPr>
        <p:blipFill>
          <a:blip r:embed="rId3"/>
          <a:stretch>
            <a:fillRect/>
          </a:stretch>
        </p:blipFill>
        <p:spPr>
          <a:xfrm>
            <a:off x="6457221" y="2076994"/>
            <a:ext cx="5204830" cy="3435531"/>
          </a:xfrm>
          <a:prstGeom prst="rect">
            <a:avLst/>
          </a:prstGeom>
        </p:spPr>
      </p:pic>
    </p:spTree>
    <p:extLst>
      <p:ext uri="{BB962C8B-B14F-4D97-AF65-F5344CB8AC3E}">
        <p14:creationId xmlns:p14="http://schemas.microsoft.com/office/powerpoint/2010/main" val="1288133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6" name="Picture 5" descr="A screenshot of a computer&#10;&#10;Description automatically generated">
            <a:extLst>
              <a:ext uri="{FF2B5EF4-FFF2-40B4-BE49-F238E27FC236}">
                <a16:creationId xmlns:a16="http://schemas.microsoft.com/office/drawing/2014/main" id="{C37ADCBA-9276-4D40-934E-505D697DB7C4}"/>
              </a:ext>
            </a:extLst>
          </p:cNvPr>
          <p:cNvPicPr>
            <a:picLocks noChangeAspect="1"/>
          </p:cNvPicPr>
          <p:nvPr/>
        </p:nvPicPr>
        <p:blipFill>
          <a:blip r:embed="rId3"/>
          <a:stretch>
            <a:fillRect/>
          </a:stretch>
        </p:blipFill>
        <p:spPr>
          <a:xfrm>
            <a:off x="76200" y="1282700"/>
            <a:ext cx="12039600" cy="5130800"/>
          </a:xfrm>
          <a:prstGeom prst="rect">
            <a:avLst/>
          </a:prstGeom>
        </p:spPr>
      </p:pic>
    </p:spTree>
    <p:extLst>
      <p:ext uri="{BB962C8B-B14F-4D97-AF65-F5344CB8AC3E}">
        <p14:creationId xmlns:p14="http://schemas.microsoft.com/office/powerpoint/2010/main" val="2662506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35758</TotalTime>
  <Words>4059</Words>
  <Application>Microsoft Macintosh PowerPoint</Application>
  <PresentationFormat>Widescreen</PresentationFormat>
  <Paragraphs>490</Paragraphs>
  <Slides>37</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Arial</vt:lpstr>
      <vt:lpstr>Wingdings</vt:lpstr>
      <vt:lpstr>Helvetica Neue Light</vt:lpstr>
      <vt:lpstr>Courier New</vt:lpstr>
      <vt:lpstr>DI Template</vt:lpstr>
      <vt:lpstr>PowerPoint Presentation</vt:lpstr>
      <vt:lpstr>Objectives</vt:lpstr>
      <vt:lpstr>Data Engineers</vt:lpstr>
      <vt:lpstr>What is the difference?</vt:lpstr>
      <vt:lpstr>Extract, Transform, and Load </vt:lpstr>
      <vt:lpstr>Extract, Load, Transform</vt:lpstr>
      <vt:lpstr>OLTP vs OLAP</vt:lpstr>
      <vt:lpstr>Basic ETL Process </vt:lpstr>
      <vt:lpstr>Data Extraction</vt:lpstr>
      <vt:lpstr>SQL Extraction</vt:lpstr>
      <vt:lpstr>Relationship - Row Oriented and Columnar </vt:lpstr>
      <vt:lpstr>API Source Extraction</vt:lpstr>
      <vt:lpstr>File reading Extraction – Semi Structured Data</vt:lpstr>
      <vt:lpstr>CSV and TAB Delimited data </vt:lpstr>
      <vt:lpstr>Transforming</vt:lpstr>
      <vt:lpstr>Examples of Transformations</vt:lpstr>
      <vt:lpstr>Examples of Validations</vt:lpstr>
      <vt:lpstr>Transforming in Code</vt:lpstr>
      <vt:lpstr>Loading</vt:lpstr>
      <vt:lpstr>Event Driven vs Batch Architecture</vt:lpstr>
      <vt:lpstr>Event Driven</vt:lpstr>
      <vt:lpstr>What Architecture is right for your team?</vt:lpstr>
      <vt:lpstr>Batch Loading</vt:lpstr>
      <vt:lpstr>Streaming</vt:lpstr>
      <vt:lpstr>Batch Loading vs Streaming Differences</vt:lpstr>
      <vt:lpstr>Index Loading</vt:lpstr>
      <vt:lpstr>Little Bit of History</vt:lpstr>
      <vt:lpstr>Usage Patterns</vt:lpstr>
      <vt:lpstr>Dim vs Fact</vt:lpstr>
      <vt:lpstr>Dim vs Fact</vt:lpstr>
      <vt:lpstr>Star Schema vs Snowflake Schema</vt:lpstr>
      <vt:lpstr>Best Practices in ETL &amp; ELTs</vt:lpstr>
      <vt:lpstr>Confused? ASK QUESTIONS</vt:lpstr>
      <vt:lpstr>Break &amp; Lab1</vt:lpstr>
      <vt:lpstr>Appendix</vt:lpstr>
      <vt:lpstr>Config Files </vt:lpstr>
      <vt:lpstr>YAML vs JSON vs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125</cp:revision>
  <dcterms:modified xsi:type="dcterms:W3CDTF">2020-07-22T04:50:59Z</dcterms:modified>
</cp:coreProperties>
</file>